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6" r:id="rId9"/>
    <p:sldId id="294" r:id="rId10"/>
    <p:sldId id="295" r:id="rId11"/>
    <p:sldId id="266" r:id="rId12"/>
    <p:sldId id="265" r:id="rId13"/>
    <p:sldId id="267" r:id="rId14"/>
    <p:sldId id="268" r:id="rId15"/>
    <p:sldId id="293" r:id="rId16"/>
    <p:sldId id="296" r:id="rId17"/>
    <p:sldId id="290" r:id="rId18"/>
  </p:sldIdLst>
  <p:sldSz cx="9144000" cy="5143500" type="screen16x9"/>
  <p:notesSz cx="6858000" cy="9144000"/>
  <p:embeddedFontLst>
    <p:embeddedFont>
      <p:font typeface="Nixie One" panose="020B0604020202020204" charset="0"/>
      <p:regular r:id="rId20"/>
    </p:embeddedFont>
    <p:embeddedFont>
      <p:font typeface="Muli" panose="020B0604020202020204" charset="0"/>
      <p:regular r:id="rId21"/>
      <p:bold r:id="rId22"/>
      <p:italic r:id="rId23"/>
      <p:boldItalic r:id="rId24"/>
    </p:embeddedFont>
    <p:embeddedFont>
      <p:font typeface="Comfortaa" panose="020B0604020202020204" charset="0"/>
      <p:regular r:id="rId25"/>
      <p:bold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C9D2FD-C6D4-4133-B68C-2DD8D3103A1C}">
  <a:tblStyle styleId="{A8C9D2FD-C6D4-4133-B68C-2DD8D3103A1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17164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785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0074bc28f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50074bc28f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77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0074bc28f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50074bc28f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98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0074bc28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50074bc28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393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936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757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84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536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0074bc28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50074bc28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09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0074bc28f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50074bc28f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210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0074bc28f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50074bc28f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591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0074bc28f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50074bc28f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983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0074bc28f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50074bc28f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673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27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0074bc28f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50074bc28f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24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4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4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5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5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99" name="Google Shape;99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5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5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103" name="Google Shape;103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5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112" name="Google Shape;112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5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5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122" name="Google Shape;122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5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75" name="Google Shape;175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4" name="Google Shape;184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89" name="Google Shape;189;p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7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97" name="Google Shape;19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06" name="Google Shape;20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8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8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8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2" name="Google Shape;222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6" name="Google Shape;226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5" name="Google Shape;235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45" name="Google Shape;245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rvis.mp4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133352" y="2035548"/>
            <a:ext cx="6962684" cy="1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 dirty="0">
                <a:latin typeface="Comfortaa" panose="020B0604020202020204" charset="0"/>
              </a:rPr>
              <a:t>  SIMULATING</a:t>
            </a:r>
            <a:endParaRPr sz="2400" b="1" dirty="0">
              <a:latin typeface="Comfortaa" panose="020B060402020202020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 dirty="0">
                <a:latin typeface="Comfortaa" panose="020B0604020202020204" charset="0"/>
              </a:rPr>
              <a:t> INTELLIGENT PERSONAL ASSISTANTS </a:t>
            </a:r>
            <a:endParaRPr sz="2400" b="1" dirty="0">
              <a:latin typeface="Comfortaa" panose="020B060402020202020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 dirty="0">
                <a:latin typeface="Comfortaa" panose="020B0604020202020204" charset="0"/>
              </a:rPr>
              <a:t>BY </a:t>
            </a:r>
            <a:endParaRPr sz="2400" b="1" dirty="0">
              <a:latin typeface="Comfortaa" panose="020B060402020202020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 dirty="0">
                <a:latin typeface="Comfortaa" panose="020B0604020202020204" charset="0"/>
              </a:rPr>
              <a:t>AMBIENT INTELLIGENCE</a:t>
            </a:r>
            <a:endParaRPr sz="2400" b="1" dirty="0">
              <a:latin typeface="Comforta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1164" y="1252865"/>
            <a:ext cx="5638800" cy="1159800"/>
          </a:xfrm>
        </p:spPr>
        <p:txBody>
          <a:bodyPr/>
          <a:lstStyle/>
          <a:p>
            <a:r>
              <a:rPr lang="en-US" u="sng" dirty="0" smtClean="0">
                <a:hlinkClick r:id="rId2" action="ppaction://hlinkfile"/>
              </a:rPr>
              <a:t>Video link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985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 txBox="1">
            <a:spLocks noGrp="1"/>
          </p:cNvSpPr>
          <p:nvPr>
            <p:ph type="ctrTitle" idx="4294967295"/>
          </p:nvPr>
        </p:nvSpPr>
        <p:spPr>
          <a:xfrm>
            <a:off x="1323294" y="524128"/>
            <a:ext cx="7739062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Muli" panose="020B0604020202020204" charset="0"/>
              </a:rPr>
              <a:t>FINAL PRODUCT </a:t>
            </a:r>
            <a:r>
              <a:rPr lang="en-US" dirty="0" smtClean="0">
                <a:latin typeface="Muli" panose="020B0604020202020204" charset="0"/>
              </a:rPr>
              <a:t>-SOFTWARE </a:t>
            </a:r>
            <a:endParaRPr dirty="0"/>
          </a:p>
        </p:txBody>
      </p:sp>
      <p:sp>
        <p:nvSpPr>
          <p:cNvPr id="409" name="Google Shape;409;p21"/>
          <p:cNvSpPr txBox="1"/>
          <p:nvPr/>
        </p:nvSpPr>
        <p:spPr>
          <a:xfrm>
            <a:off x="583650" y="2097600"/>
            <a:ext cx="16665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0" name="Google Shape;410;p21"/>
          <p:cNvSpPr txBox="1"/>
          <p:nvPr/>
        </p:nvSpPr>
        <p:spPr>
          <a:xfrm>
            <a:off x="282217" y="3707614"/>
            <a:ext cx="3292249" cy="714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   An Android</a:t>
            </a:r>
            <a:endParaRPr lang="en-US" sz="22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0" y="1906617"/>
            <a:ext cx="1800997" cy="1800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63" y="1938013"/>
            <a:ext cx="1934765" cy="1769601"/>
          </a:xfrm>
          <a:prstGeom prst="rect">
            <a:avLst/>
          </a:prstGeom>
        </p:spPr>
      </p:pic>
      <p:sp>
        <p:nvSpPr>
          <p:cNvPr id="7" name="Google Shape;410;p21"/>
          <p:cNvSpPr txBox="1"/>
          <p:nvPr/>
        </p:nvSpPr>
        <p:spPr>
          <a:xfrm>
            <a:off x="2815670" y="3783464"/>
            <a:ext cx="2629633" cy="714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22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Web Application</a:t>
            </a:r>
            <a:endParaRPr lang="en-US" sz="22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7367" y="1898203"/>
            <a:ext cx="2321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mfortaa" panose="020B0604020202020204" charset="0"/>
              </a:rPr>
              <a:t>Or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Comfortaa" panose="020B0604020202020204" charset="0"/>
              </a:rPr>
              <a:t>As raw </a:t>
            </a:r>
            <a:r>
              <a:rPr lang="en-US" sz="2800" dirty="0">
                <a:solidFill>
                  <a:schemeClr val="bg1"/>
                </a:solidFill>
                <a:latin typeface="Comfortaa" panose="020B0604020202020204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Comfortaa" panose="020B0604020202020204" charset="0"/>
              </a:rPr>
              <a:t>ython program</a:t>
            </a:r>
            <a:endParaRPr lang="en-US" sz="2800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"/>
          <p:cNvSpPr txBox="1">
            <a:spLocks noGrp="1"/>
          </p:cNvSpPr>
          <p:nvPr>
            <p:ph type="ctrTitle" idx="4294967295"/>
          </p:nvPr>
        </p:nvSpPr>
        <p:spPr>
          <a:xfrm>
            <a:off x="1623412" y="345051"/>
            <a:ext cx="7685087" cy="7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 dirty="0" smtClean="0">
                <a:latin typeface="Muli" panose="020B0604020202020204" charset="0"/>
              </a:rPr>
              <a:t>FINAL PRODUCT -HARDWARE </a:t>
            </a:r>
            <a:endParaRPr lang="en-US" sz="3200" dirty="0">
              <a:latin typeface="Muli" panose="020B0604020202020204" charset="0"/>
            </a:endParaRPr>
          </a:p>
        </p:txBody>
      </p:sp>
      <p:sp>
        <p:nvSpPr>
          <p:cNvPr id="402" name="Google Shape;402;p20"/>
          <p:cNvSpPr txBox="1"/>
          <p:nvPr/>
        </p:nvSpPr>
        <p:spPr>
          <a:xfrm>
            <a:off x="583650" y="2097600"/>
            <a:ext cx="16665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3" name="Google Shape;403;p20"/>
          <p:cNvSpPr txBox="1"/>
          <p:nvPr/>
        </p:nvSpPr>
        <p:spPr>
          <a:xfrm>
            <a:off x="1416900" y="3127115"/>
            <a:ext cx="3340157" cy="86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2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Raspberry Pi -For Smaller Communities</a:t>
            </a:r>
            <a:endParaRPr lang="en-US" sz="22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05" y="1407600"/>
            <a:ext cx="2696465" cy="1638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12" y="1407601"/>
            <a:ext cx="2619375" cy="1638299"/>
          </a:xfrm>
          <a:prstGeom prst="rect">
            <a:avLst/>
          </a:prstGeom>
        </p:spPr>
      </p:pic>
      <p:sp>
        <p:nvSpPr>
          <p:cNvPr id="8" name="Google Shape;403;p20"/>
          <p:cNvSpPr txBox="1"/>
          <p:nvPr/>
        </p:nvSpPr>
        <p:spPr>
          <a:xfrm>
            <a:off x="5326305" y="3127114"/>
            <a:ext cx="3229867" cy="86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22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Intel Board-For Larger Communities</a:t>
            </a:r>
            <a:endParaRPr lang="en-US" sz="22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"/>
          <p:cNvSpPr txBox="1">
            <a:spLocks noGrp="1"/>
          </p:cNvSpPr>
          <p:nvPr>
            <p:ph type="title"/>
          </p:nvPr>
        </p:nvSpPr>
        <p:spPr>
          <a:xfrm>
            <a:off x="2238744" y="801393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600" dirty="0">
                <a:latin typeface="Muli" panose="020B0604020202020204" charset="0"/>
              </a:rPr>
              <a:t>ADVANTAGES</a:t>
            </a:r>
            <a:r>
              <a:rPr lang="en" dirty="0"/>
              <a:t>:</a:t>
            </a:r>
            <a:endParaRPr dirty="0"/>
          </a:p>
        </p:txBody>
      </p:sp>
      <p:sp>
        <p:nvSpPr>
          <p:cNvPr id="416" name="Google Shape;416;p22"/>
          <p:cNvSpPr txBox="1">
            <a:spLocks noGrp="1"/>
          </p:cNvSpPr>
          <p:nvPr>
            <p:ph type="body" idx="1"/>
          </p:nvPr>
        </p:nvSpPr>
        <p:spPr>
          <a:xfrm>
            <a:off x="2166825" y="1691080"/>
            <a:ext cx="4944300" cy="233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sz="2000" dirty="0" smtClean="0">
                <a:latin typeface="Comfortaa" panose="020B0604020202020204" charset="0"/>
              </a:rPr>
              <a:t>Customizable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sz="2000" dirty="0" smtClean="0">
                <a:latin typeface="Comfortaa" panose="020B0604020202020204" charset="0"/>
              </a:rPr>
              <a:t>User-friendly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2000" dirty="0" smtClean="0">
                <a:latin typeface="Comfortaa" panose="020B0604020202020204" charset="0"/>
              </a:rPr>
              <a:t>L</a:t>
            </a:r>
            <a:r>
              <a:rPr lang="en" sz="2000" dirty="0" smtClean="0">
                <a:latin typeface="Comfortaa" panose="020B0604020202020204" charset="0"/>
              </a:rPr>
              <a:t>ow End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sz="2000" dirty="0" smtClean="0">
                <a:latin typeface="Comfortaa" panose="020B0604020202020204" charset="0"/>
              </a:rPr>
              <a:t>Highly Secure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17" name="Google Shape;417;p2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3"/>
          <p:cNvSpPr txBox="1">
            <a:spLocks noGrp="1"/>
          </p:cNvSpPr>
          <p:nvPr>
            <p:ph type="title"/>
          </p:nvPr>
        </p:nvSpPr>
        <p:spPr>
          <a:xfrm>
            <a:off x="1809699" y="796200"/>
            <a:ext cx="6550529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600" dirty="0" smtClean="0">
                <a:latin typeface="Muli" panose="020B0604020202020204" charset="0"/>
              </a:rPr>
              <a:t>DIFFICULTIES WE FACE:</a:t>
            </a:r>
            <a:endParaRPr lang="en-US" sz="3600" dirty="0">
              <a:latin typeface="Muli" panose="020B0604020202020204" charset="0"/>
            </a:endParaRPr>
          </a:p>
        </p:txBody>
      </p:sp>
      <p:sp>
        <p:nvSpPr>
          <p:cNvPr id="423" name="Google Shape;423;p23"/>
          <p:cNvSpPr txBox="1">
            <a:spLocks noGrp="1"/>
          </p:cNvSpPr>
          <p:nvPr>
            <p:ph type="body" idx="1"/>
          </p:nvPr>
        </p:nvSpPr>
        <p:spPr>
          <a:xfrm>
            <a:off x="1809699" y="162375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" sz="2400" dirty="0" smtClean="0">
                <a:latin typeface="Comfortaa" panose="020B0604020202020204" charset="0"/>
              </a:rPr>
              <a:t>Large Implementations Need More Hardware Support.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lang="en-US" sz="2400" dirty="0" smtClean="0">
              <a:latin typeface="Comfortaa" panose="020B0604020202020204" charset="0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omfortaa" panose="020B0604020202020204" charset="0"/>
              </a:rPr>
              <a:t>I</a:t>
            </a:r>
            <a:r>
              <a:rPr lang="en" sz="2400" dirty="0" smtClean="0">
                <a:latin typeface="Comfortaa" panose="020B0604020202020204" charset="0"/>
              </a:rPr>
              <a:t>t Can Be Resolved By Using High End Hardware.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4" name="Google Shape;424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8"/>
          <p:cNvSpPr txBox="1">
            <a:spLocks noGrp="1"/>
          </p:cNvSpPr>
          <p:nvPr>
            <p:ph type="title" idx="4294967295"/>
          </p:nvPr>
        </p:nvSpPr>
        <p:spPr>
          <a:xfrm>
            <a:off x="1732700" y="136800"/>
            <a:ext cx="62589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400"/>
              <a:t>REFERENCES:</a:t>
            </a:r>
            <a:endParaRPr sz="2400">
              <a:solidFill>
                <a:srgbClr val="19BBD5"/>
              </a:solidFill>
            </a:endParaRPr>
          </a:p>
        </p:txBody>
      </p:sp>
      <p:sp>
        <p:nvSpPr>
          <p:cNvPr id="656" name="Google Shape;656;p48"/>
          <p:cNvSpPr txBox="1">
            <a:spLocks noGrp="1"/>
          </p:cNvSpPr>
          <p:nvPr>
            <p:ph type="body" idx="4294967295"/>
          </p:nvPr>
        </p:nvSpPr>
        <p:spPr>
          <a:xfrm>
            <a:off x="1412925" y="782100"/>
            <a:ext cx="70149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" sz="1200"/>
              <a:t>Hagras, H., V. Callaghan, et al. (2004). &amp;quot;Creating an Ambient-Intelligence Environment Using Embedded Agents.&amp;quot; IEEE Intelligent Systems 19(6): 12-20.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" sz="1200"/>
              <a:t>Da Costa, O. and Y. Punie (2003). Ambient Intelligence in Everyday Life: Everyday Life     Research Network. London.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" sz="1200"/>
              <a:t> Amigoni, F., N. Gatti, et al. (2005). What Planner for Ambient Intelligence Applications.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" sz="1200"/>
              <a:t> Aarts, E. (2004). &amp;quot;Ambient Intelligence: A Multimedia Perspective &amp;quot.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" sz="1200"/>
              <a:t> Ramos, &amp;quot;Ambient Intelligence—a State of the Art from Artificial Intelligence Perspective.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" sz="1200"/>
              <a:t>5.N. Shadbolt, &amp;quot;Ambient Intelligence,&amp;quot; IEEE Intelligent Systems,vol. 18, no. 4, 2003, pp. 2–3.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" sz="1200"/>
              <a:t>Riva, G., P. Loreti, et al. (2003). Presence 2010: The Emergence of Ambient Intelligence. Being There: Concepts, Effects and Measurement of User Presence in Synthetic Environments. G. Riva,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" sz="1200"/>
              <a:t>F. Davide and W. A. Ijsselsteijn Amsterdam, The Netherlands, IosPress.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◇"/>
            </a:pPr>
            <a:r>
              <a:rPr lang="en" sz="1200"/>
              <a:t> Skordas, T. and G. Metakides (2003). &amp;quot;Major Challenges in Ambient Intelligence.&amp;quot; Studies in Informatics and Control 12(2): 85-89.</a:t>
            </a:r>
            <a:endParaRPr sz="1200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93C"/>
              </a:solidFill>
              <a:highlight>
                <a:srgbClr val="C6DAEC"/>
              </a:highlight>
            </a:endParaRPr>
          </a:p>
        </p:txBody>
      </p:sp>
      <p:sp>
        <p:nvSpPr>
          <p:cNvPr id="657" name="Google Shape;657;p4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02" y="495678"/>
            <a:ext cx="6729572" cy="37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7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Google Shape;632;p45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8264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sz="8000" b="0" i="0" u="none" strike="noStrike" cap="none" dirty="0" smtClean="0">
                <a:solidFill>
                  <a:srgbClr val="19BBD5"/>
                </a:solidFill>
                <a:latin typeface="Muli" panose="020B0604020202020204" charset="0"/>
                <a:sym typeface="Nixie One"/>
              </a:rPr>
              <a:t>THANKS!</a:t>
            </a:r>
            <a:endParaRPr lang="en-US" sz="8000" b="0" i="0" u="none" strike="noStrike" cap="none" dirty="0">
              <a:solidFill>
                <a:srgbClr val="19BBD5"/>
              </a:solidFill>
              <a:latin typeface="Muli" panose="020B0604020202020204" charset="0"/>
              <a:sym typeface="Nixie One"/>
            </a:endParaRPr>
          </a:p>
        </p:txBody>
      </p:sp>
      <p:sp>
        <p:nvSpPr>
          <p:cNvPr id="633" name="Google Shape;633;p45"/>
          <p:cNvSpPr txBox="1">
            <a:spLocks noGrp="1"/>
          </p:cNvSpPr>
          <p:nvPr>
            <p:ph type="body" idx="4294967295"/>
          </p:nvPr>
        </p:nvSpPr>
        <p:spPr>
          <a:xfrm>
            <a:off x="5033075" y="2780394"/>
            <a:ext cx="45621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 smtClean="0"/>
              <a:t>Infant Raju R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 smtClean="0"/>
              <a:t>Naveen Kumar V G</a:t>
            </a:r>
            <a:endParaRPr dirty="0"/>
          </a:p>
        </p:txBody>
      </p:sp>
      <p:sp>
        <p:nvSpPr>
          <p:cNvPr id="635" name="Google Shape;635;p4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ctrTitle" idx="4294967295"/>
          </p:nvPr>
        </p:nvSpPr>
        <p:spPr>
          <a:xfrm>
            <a:off x="1829389" y="484393"/>
            <a:ext cx="6958200" cy="88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" sz="2800" dirty="0">
                <a:latin typeface="Muli" panose="020B0604020202020204" charset="0"/>
              </a:rPr>
              <a:t>WHAT IS AMBIENT INTELLIGENCE?</a:t>
            </a:r>
            <a:endParaRPr sz="2800" b="0" i="0" u="none" strike="noStrike" cap="none" dirty="0">
              <a:solidFill>
                <a:srgbClr val="19BBD5"/>
              </a:solidFill>
              <a:latin typeface="Muli" panose="020B0604020202020204" charset="0"/>
              <a:sym typeface="Nixie One"/>
            </a:endParaRPr>
          </a:p>
        </p:txBody>
      </p:sp>
      <p:sp>
        <p:nvSpPr>
          <p:cNvPr id="343" name="Google Shape;343;p12"/>
          <p:cNvSpPr txBox="1">
            <a:spLocks noGrp="1"/>
          </p:cNvSpPr>
          <p:nvPr>
            <p:ph type="subTitle" idx="4294967295"/>
          </p:nvPr>
        </p:nvSpPr>
        <p:spPr>
          <a:xfrm>
            <a:off x="754650" y="1371825"/>
            <a:ext cx="7569600" cy="3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</a:pPr>
            <a:r>
              <a:rPr lang="en" sz="2400" dirty="0"/>
              <a:t>Ambient - environment around us.</a:t>
            </a:r>
            <a:endParaRPr sz="24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</a:pPr>
            <a:endParaRPr sz="2400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</a:pPr>
            <a:r>
              <a:rPr lang="en" sz="2400" dirty="0"/>
              <a:t> Thus,</a:t>
            </a:r>
            <a:endParaRPr sz="24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dirty="0" smtClean="0"/>
              <a:t>Developing A Intelligent Environment By </a:t>
            </a:r>
            <a:r>
              <a:rPr lang="en-US" sz="2400" b="1" i="1" dirty="0" smtClean="0"/>
              <a:t>Ambient Intelligence</a:t>
            </a:r>
            <a:r>
              <a:rPr lang="en-US" sz="2400" dirty="0" smtClean="0"/>
              <a:t> And Simulating It by </a:t>
            </a:r>
            <a:r>
              <a:rPr lang="en-US" sz="2400" b="1" i="1" dirty="0" smtClean="0"/>
              <a:t>IPA’s / Virtual Assistants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44" name="Google Shape;344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"/>
          <p:cNvSpPr txBox="1">
            <a:spLocks noGrp="1"/>
          </p:cNvSpPr>
          <p:nvPr>
            <p:ph type="ctrTitle" idx="4294967295"/>
          </p:nvPr>
        </p:nvSpPr>
        <p:spPr>
          <a:xfrm>
            <a:off x="1932131" y="489327"/>
            <a:ext cx="6958200" cy="86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" sz="3200" dirty="0" smtClean="0">
                <a:latin typeface="Muli" panose="020B0604020202020204" charset="0"/>
              </a:rPr>
              <a:t>     CONCEPTS </a:t>
            </a:r>
            <a:r>
              <a:rPr lang="en" sz="3200" dirty="0">
                <a:latin typeface="Muli" panose="020B0604020202020204" charset="0"/>
              </a:rPr>
              <a:t>INVOLVED</a:t>
            </a:r>
            <a:endParaRPr sz="3200" b="0" i="0" u="none" strike="noStrike" cap="none" dirty="0">
              <a:solidFill>
                <a:srgbClr val="19BBD5"/>
              </a:solidFill>
              <a:latin typeface="Muli" panose="020B0604020202020204" charset="0"/>
              <a:sym typeface="Nixie One"/>
            </a:endParaRPr>
          </a:p>
        </p:txBody>
      </p:sp>
      <p:sp>
        <p:nvSpPr>
          <p:cNvPr id="350" name="Google Shape;350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51" name="Google Shape;351;p13"/>
          <p:cNvSpPr txBox="1">
            <a:spLocks noGrp="1"/>
          </p:cNvSpPr>
          <p:nvPr>
            <p:ph type="body" idx="4294967295"/>
          </p:nvPr>
        </p:nvSpPr>
        <p:spPr>
          <a:xfrm>
            <a:off x="1244725" y="1175133"/>
            <a:ext cx="3207900" cy="3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1" dirty="0"/>
              <a:t>UBIQUITOUS </a:t>
            </a:r>
            <a:r>
              <a:rPr lang="en" sz="1800" b="1" dirty="0" smtClean="0"/>
              <a:t>COMPUTING</a:t>
            </a:r>
            <a:endParaRPr sz="1800" b="1" dirty="0"/>
          </a:p>
          <a:p>
            <a:pPr marL="285750" indent="-285750"/>
            <a:r>
              <a:rPr lang="en-US" sz="1600" dirty="0" smtClean="0"/>
              <a:t>Ubiquitous Computing Is The Creation Of Smart Products That Are Connected, Making Communication And The Exchange Of Data Easier And In Less Obtrusive Manner. </a:t>
            </a:r>
          </a:p>
          <a:p>
            <a:pPr marL="285750" indent="-285750"/>
            <a:r>
              <a:rPr lang="en-US" sz="1600" dirty="0" smtClean="0"/>
              <a:t>Computing Is Made To Appear </a:t>
            </a:r>
            <a:r>
              <a:rPr lang="en-US" sz="1600" b="1" i="1" dirty="0" smtClean="0"/>
              <a:t>Anytime </a:t>
            </a:r>
            <a:r>
              <a:rPr lang="en-US" sz="1600" dirty="0" smtClean="0"/>
              <a:t>And </a:t>
            </a:r>
            <a:r>
              <a:rPr lang="en-US" sz="1600" b="1" i="1" dirty="0" smtClean="0"/>
              <a:t>Everywhere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4637560" y="922158"/>
            <a:ext cx="3716400" cy="313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800" b="1" dirty="0" smtClean="0"/>
              <a:t>PERVASIVE COMPUTING</a:t>
            </a:r>
            <a:endParaRPr sz="1800" b="1" dirty="0"/>
          </a:p>
          <a:p>
            <a:pPr marL="285750" indent="-285750"/>
            <a:r>
              <a:rPr lang="en-US" sz="1600" dirty="0" smtClean="0"/>
              <a:t>Pervasive Computing Creates Environment With Full And Integrated Internet Connectivity.</a:t>
            </a:r>
          </a:p>
          <a:p>
            <a:pPr marL="285750" indent="-285750"/>
            <a:r>
              <a:rPr lang="en-US" sz="1600" dirty="0" smtClean="0"/>
              <a:t>The Goal Of Pervasive Computing, Is To Combine </a:t>
            </a:r>
            <a:r>
              <a:rPr lang="en-US" sz="1600" b="1" i="1" dirty="0" smtClean="0"/>
              <a:t>Current Network Technologies</a:t>
            </a:r>
            <a:r>
              <a:rPr lang="en-US" sz="1600" dirty="0" smtClean="0"/>
              <a:t> With Wireless Computing, Voice Recognition, Internet Capabilities, Etc…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5"/>
          <p:cNvSpPr txBox="1">
            <a:spLocks noGrp="1"/>
          </p:cNvSpPr>
          <p:nvPr>
            <p:ph type="ctrTitle"/>
          </p:nvPr>
        </p:nvSpPr>
        <p:spPr>
          <a:xfrm>
            <a:off x="2057034" y="137300"/>
            <a:ext cx="30184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 dirty="0" smtClean="0">
                <a:latin typeface="Muli" panose="020B0604020202020204" charset="0"/>
              </a:rPr>
              <a:t>MOTIVATION</a:t>
            </a:r>
            <a:endParaRPr sz="3200" dirty="0">
              <a:latin typeface="Muli" panose="020B0604020202020204" charset="0"/>
            </a:endParaRPr>
          </a:p>
        </p:txBody>
      </p:sp>
      <p:sp>
        <p:nvSpPr>
          <p:cNvPr id="364" name="Google Shape;364;p15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5"/>
          <p:cNvSpPr txBox="1"/>
          <p:nvPr/>
        </p:nvSpPr>
        <p:spPr>
          <a:xfrm>
            <a:off x="3071075" y="1146800"/>
            <a:ext cx="52530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6" name="Google Shape;366;p15"/>
          <p:cNvSpPr txBox="1">
            <a:spLocks noGrp="1"/>
          </p:cNvSpPr>
          <p:nvPr>
            <p:ph type="body" idx="4294967295"/>
          </p:nvPr>
        </p:nvSpPr>
        <p:spPr>
          <a:xfrm>
            <a:off x="2476575" y="895225"/>
            <a:ext cx="5979056" cy="3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800" dirty="0">
                <a:latin typeface="Comfortaa" panose="020B0604020202020204" charset="0"/>
              </a:rPr>
              <a:t> We have seens things like </a:t>
            </a:r>
            <a:endParaRPr sz="1800" dirty="0">
              <a:latin typeface="Comfortaa" panose="020B060402020202020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                                         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600" dirty="0" smtClean="0">
                <a:latin typeface="Comfortaa"/>
                <a:ea typeface="Comfortaa"/>
                <a:cs typeface="Comfortaa"/>
                <a:sym typeface="Comfortaa"/>
              </a:rPr>
              <a:t>        Google-Assistant </a:t>
            </a:r>
            <a:r>
              <a:rPr lang="en-US" sz="1800" dirty="0" smtClean="0">
                <a:latin typeface="Comfortaa"/>
                <a:ea typeface="Comfortaa"/>
                <a:cs typeface="Comfortaa"/>
                <a:sym typeface="Comfortaa"/>
              </a:rPr>
              <a:t>                 </a:t>
            </a:r>
            <a:r>
              <a:rPr lang="en-US" sz="1600" dirty="0" smtClean="0">
                <a:latin typeface="Comfortaa"/>
                <a:ea typeface="Comfortaa"/>
                <a:cs typeface="Comfortaa"/>
                <a:sym typeface="Comfortaa"/>
              </a:rPr>
              <a:t>Microsoft -Cortana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lang="en-US" sz="1800" b="1" i="1" dirty="0" smtClean="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800" b="1" i="1" dirty="0" smtClean="0">
                <a:latin typeface="Comfortaa"/>
                <a:ea typeface="Comfortaa"/>
                <a:cs typeface="Comfortaa"/>
                <a:sym typeface="Comfortaa"/>
              </a:rPr>
              <a:t>        “ </a:t>
            </a:r>
            <a:r>
              <a:rPr lang="en-US" sz="1800" b="1" dirty="0" smtClean="0">
                <a:latin typeface="Comfortaa"/>
                <a:ea typeface="Comfortaa"/>
                <a:cs typeface="Comfortaa"/>
                <a:sym typeface="Comfortaa"/>
              </a:rPr>
              <a:t>We Want The System To Know Us More</a:t>
            </a:r>
            <a:r>
              <a:rPr lang="en-US" sz="1800" b="1" i="1" dirty="0" smtClean="0">
                <a:latin typeface="Comfortaa"/>
                <a:ea typeface="Comfortaa"/>
                <a:cs typeface="Comfortaa"/>
                <a:sym typeface="Comfortaa"/>
              </a:rPr>
              <a:t>”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800" dirty="0" smtClean="0">
                <a:latin typeface="Comfortaa"/>
                <a:ea typeface="Comfortaa"/>
                <a:cs typeface="Comfortaa"/>
                <a:sym typeface="Comfortaa"/>
              </a:rPr>
              <a:t>   So ,We Developed A Customizable Virtual        Assistant Especially For end user.</a:t>
            </a:r>
            <a:endParaRPr lang="en-US"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7" name="Google Shape;3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750" y="1411550"/>
            <a:ext cx="2103550" cy="11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175" y="1411549"/>
            <a:ext cx="2152250" cy="110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"/>
          <p:cNvSpPr txBox="1">
            <a:spLocks noGrp="1"/>
          </p:cNvSpPr>
          <p:nvPr>
            <p:ph type="ctrTitle"/>
          </p:nvPr>
        </p:nvSpPr>
        <p:spPr>
          <a:xfrm>
            <a:off x="1907395" y="-97000"/>
            <a:ext cx="6489275" cy="100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00" dirty="0" smtClean="0">
                <a:latin typeface="Muli" panose="020B0604020202020204" charset="0"/>
              </a:rPr>
              <a:t>TECHNICAL - GRAZ UP’S</a:t>
            </a:r>
            <a:endParaRPr lang="en-US" sz="3200" dirty="0">
              <a:latin typeface="Muli" panose="020B0604020202020204" charset="0"/>
            </a:endParaRPr>
          </a:p>
        </p:txBody>
      </p:sp>
      <p:sp>
        <p:nvSpPr>
          <p:cNvPr id="374" name="Google Shape;374;p16"/>
          <p:cNvSpPr txBox="1"/>
          <p:nvPr/>
        </p:nvSpPr>
        <p:spPr>
          <a:xfrm>
            <a:off x="583650" y="2097600"/>
            <a:ext cx="16665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5" name="Google Shape;375;p16"/>
          <p:cNvSpPr txBox="1"/>
          <p:nvPr/>
        </p:nvSpPr>
        <p:spPr>
          <a:xfrm>
            <a:off x="2624200" y="797375"/>
            <a:ext cx="60555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So , Basically It's A </a:t>
            </a:r>
            <a:r>
              <a:rPr lang="en-US" sz="2200" b="1" i="1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Voice Based Interactive System</a:t>
            </a:r>
            <a:r>
              <a:rPr lang="en-US" sz="22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 Which Is Developed In </a:t>
            </a:r>
            <a:r>
              <a:rPr lang="en-US" sz="2200" b="1" i="1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Python Programming </a:t>
            </a:r>
            <a:r>
              <a:rPr lang="en-US" sz="22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Language.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It Has An Integral Part Of </a:t>
            </a:r>
            <a:r>
              <a:rPr lang="en-US" sz="2200" b="1" i="1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Speech Recognition</a:t>
            </a:r>
            <a:r>
              <a:rPr lang="en-US" sz="22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2200" dirty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lang="en-US" sz="22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2200" b="1" i="1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Computation</a:t>
            </a:r>
            <a:r>
              <a:rPr lang="en-US" sz="22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 And </a:t>
            </a:r>
            <a:r>
              <a:rPr lang="en-US" sz="2200" b="1" i="1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Information Retrieval System</a:t>
            </a:r>
            <a:r>
              <a:rPr lang="en-US" sz="18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lang="en-US" sz="18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/>
          </p:nvPr>
        </p:nvSpPr>
        <p:spPr>
          <a:xfrm>
            <a:off x="2476182" y="519207"/>
            <a:ext cx="5030100" cy="73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smtClean="0">
                <a:latin typeface="Muli" panose="020B0604020202020204" charset="0"/>
              </a:rPr>
              <a:t> PACKAGES USED</a:t>
            </a:r>
            <a:endParaRPr lang="en-US" dirty="0">
              <a:latin typeface="Muli" panose="020B0604020202020204" charset="0"/>
            </a:endParaRPr>
          </a:p>
        </p:txBody>
      </p:sp>
      <p:sp>
        <p:nvSpPr>
          <p:cNvPr id="381" name="Google Shape;381;p17"/>
          <p:cNvSpPr txBox="1"/>
          <p:nvPr/>
        </p:nvSpPr>
        <p:spPr>
          <a:xfrm>
            <a:off x="583650" y="2097600"/>
            <a:ext cx="16665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2" name="Google Shape;382;p17"/>
          <p:cNvSpPr txBox="1"/>
          <p:nvPr/>
        </p:nvSpPr>
        <p:spPr>
          <a:xfrm>
            <a:off x="2948140" y="888836"/>
            <a:ext cx="6055500" cy="397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6DAEC"/>
              </a:buClr>
              <a:buSzPts val="2200"/>
              <a:buFont typeface="Comfortaa"/>
              <a:buChar char="●"/>
            </a:pPr>
            <a:r>
              <a:rPr lang="en" sz="2000" dirty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Speech_recognition</a:t>
            </a:r>
            <a:endParaRPr sz="20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200"/>
              <a:buFont typeface="Comfortaa"/>
              <a:buChar char="●"/>
            </a:pPr>
            <a:r>
              <a:rPr lang="en" sz="2000" dirty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Win32com.client</a:t>
            </a:r>
            <a:endParaRPr sz="20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200"/>
              <a:buFont typeface="Comfortaa"/>
              <a:buChar char="●"/>
            </a:pPr>
            <a:r>
              <a:rPr lang="en" sz="20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Nltk</a:t>
            </a:r>
            <a:endParaRPr lang="en" sz="20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200"/>
              <a:buFont typeface="Comfortaa"/>
              <a:buChar char="●"/>
            </a:pPr>
            <a:r>
              <a:rPr lang="en" sz="2000" dirty="0" smtClean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Pymysql.cursors </a:t>
            </a:r>
            <a:endParaRPr sz="20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200"/>
              <a:buFont typeface="Comfortaa"/>
              <a:buChar char="●"/>
            </a:pPr>
            <a:r>
              <a:rPr lang="en" sz="2000" dirty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Wikipedia</a:t>
            </a:r>
            <a:endParaRPr sz="20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200"/>
              <a:buFont typeface="Comfortaa"/>
              <a:buChar char="●"/>
            </a:pPr>
            <a:r>
              <a:rPr lang="en" sz="2000" dirty="0">
                <a:solidFill>
                  <a:srgbClr val="C6DAEC"/>
                </a:solidFill>
                <a:latin typeface="Comfortaa"/>
                <a:ea typeface="Comfortaa"/>
                <a:cs typeface="Comfortaa"/>
                <a:sym typeface="Comfortaa"/>
              </a:rPr>
              <a:t>Wolframalpha</a:t>
            </a:r>
            <a:endParaRPr sz="20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"/>
          <p:cNvSpPr txBox="1">
            <a:spLocks noGrp="1"/>
          </p:cNvSpPr>
          <p:nvPr>
            <p:ph type="ctrTitle"/>
          </p:nvPr>
        </p:nvSpPr>
        <p:spPr>
          <a:xfrm>
            <a:off x="2169877" y="308415"/>
            <a:ext cx="5941204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 dirty="0" smtClean="0">
                <a:latin typeface="Comfortaa" panose="020B0604020202020204" charset="0"/>
              </a:rPr>
              <a:t>FLOW ARCHITECTURE:</a:t>
            </a:r>
            <a:endParaRPr lang="en-US" sz="2800" dirty="0">
              <a:latin typeface="Comfortaa" panose="020B0604020202020204" charset="0"/>
            </a:endParaRPr>
          </a:p>
        </p:txBody>
      </p:sp>
      <p:sp>
        <p:nvSpPr>
          <p:cNvPr id="388" name="Google Shape;388;p18"/>
          <p:cNvSpPr txBox="1"/>
          <p:nvPr/>
        </p:nvSpPr>
        <p:spPr>
          <a:xfrm>
            <a:off x="583650" y="2097600"/>
            <a:ext cx="16665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9" name="Google Shape;389;p18"/>
          <p:cNvSpPr txBox="1"/>
          <p:nvPr/>
        </p:nvSpPr>
        <p:spPr>
          <a:xfrm>
            <a:off x="2824850" y="560150"/>
            <a:ext cx="6055500" cy="4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8418" r="6290" b="7828"/>
          <a:stretch/>
        </p:blipFill>
        <p:spPr>
          <a:xfrm>
            <a:off x="2589087" y="1078787"/>
            <a:ext cx="6143947" cy="3462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"/>
          <p:cNvSpPr txBox="1">
            <a:spLocks noGrp="1"/>
          </p:cNvSpPr>
          <p:nvPr>
            <p:ph type="title" idx="4294967295"/>
          </p:nvPr>
        </p:nvSpPr>
        <p:spPr>
          <a:xfrm>
            <a:off x="1284270" y="1685963"/>
            <a:ext cx="6544638" cy="99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 Implementation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83" name="Google Shape;483;p3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"/>
          <p:cNvSpPr txBox="1"/>
          <p:nvPr/>
        </p:nvSpPr>
        <p:spPr>
          <a:xfrm>
            <a:off x="583650" y="2097600"/>
            <a:ext cx="16665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5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6" name="Google Shape;396;p19"/>
          <p:cNvSpPr txBox="1"/>
          <p:nvPr/>
        </p:nvSpPr>
        <p:spPr>
          <a:xfrm>
            <a:off x="3431569" y="1962364"/>
            <a:ext cx="4797603" cy="119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>
              <a:spcBef>
                <a:spcPts val="600"/>
              </a:spcBef>
            </a:pPr>
            <a:endParaRPr lang="en-US" sz="2200" dirty="0">
              <a:solidFill>
                <a:srgbClr val="C6DAE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marv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67" y="0"/>
            <a:ext cx="8967363" cy="47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515</Words>
  <Application>Microsoft Office PowerPoint</Application>
  <PresentationFormat>On-screen Show (16:9)</PresentationFormat>
  <Paragraphs>83</Paragraphs>
  <Slides>17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Wingdings</vt:lpstr>
      <vt:lpstr>Arial</vt:lpstr>
      <vt:lpstr>Nixie One</vt:lpstr>
      <vt:lpstr>Muli</vt:lpstr>
      <vt:lpstr>Comfortaa</vt:lpstr>
      <vt:lpstr>Helvetica Neue</vt:lpstr>
      <vt:lpstr>Georgia</vt:lpstr>
      <vt:lpstr>Imogen template</vt:lpstr>
      <vt:lpstr>  SIMULATING  INTELLIGENT PERSONAL ASSISTANTS  BY  AMBIENT INTELLIGENCE</vt:lpstr>
      <vt:lpstr>WHAT IS AMBIENT INTELLIGENCE?</vt:lpstr>
      <vt:lpstr>     CONCEPTS INVOLVED</vt:lpstr>
      <vt:lpstr>MOTIVATION</vt:lpstr>
      <vt:lpstr>TECHNICAL - GRAZ UP’S</vt:lpstr>
      <vt:lpstr> PACKAGES USED</vt:lpstr>
      <vt:lpstr>FLOW ARCHITECTURE:</vt:lpstr>
      <vt:lpstr>  Implementation</vt:lpstr>
      <vt:lpstr>PowerPoint Presentation</vt:lpstr>
      <vt:lpstr>Video link</vt:lpstr>
      <vt:lpstr>FINAL PRODUCT -SOFTWARE </vt:lpstr>
      <vt:lpstr>FINAL PRODUCT -HARDWARE </vt:lpstr>
      <vt:lpstr>ADVANTAGES:</vt:lpstr>
      <vt:lpstr>DIFFICULTIES WE FACE:</vt:lpstr>
      <vt:lpstr>REFERENCES: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 INTELLIGENT PERSONAL ASSISTANTS  BY  AMBIENT INTELLIGENCE</dc:title>
  <dc:creator>NAVEEN</dc:creator>
  <cp:lastModifiedBy>INDIA SHIPPING SERVICES</cp:lastModifiedBy>
  <cp:revision>14</cp:revision>
  <dcterms:modified xsi:type="dcterms:W3CDTF">2019-08-18T14:43:28Z</dcterms:modified>
</cp:coreProperties>
</file>